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24"/>
  </p:notesMasterIdLst>
  <p:handoutMasterIdLst>
    <p:handoutMasterId r:id="rId25"/>
  </p:handoutMasterIdLst>
  <p:sldIdLst>
    <p:sldId id="256" r:id="rId4"/>
    <p:sldId id="327" r:id="rId5"/>
    <p:sldId id="307" r:id="rId6"/>
    <p:sldId id="308" r:id="rId7"/>
    <p:sldId id="309" r:id="rId8"/>
    <p:sldId id="310" r:id="rId9"/>
    <p:sldId id="257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71" autoAdjust="0"/>
  </p:normalViewPr>
  <p:slideViewPr>
    <p:cSldViewPr>
      <p:cViewPr varScale="1">
        <p:scale>
          <a:sx n="59" d="100"/>
          <a:sy n="59" d="100"/>
        </p:scale>
        <p:origin x="-14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cat>
            <c:strRef>
              <c:f>'[Диаграмма в Microsoft PowerPoint]Лист1'!$A$2:$A$5</c:f>
              <c:strCache>
                <c:ptCount val="4"/>
                <c:pt idx="0">
                  <c:v>0 уровень</c:v>
                </c:pt>
                <c:pt idx="1">
                  <c:v>1 уровень</c:v>
                </c:pt>
                <c:pt idx="2">
                  <c:v>2 уровень</c:v>
                </c:pt>
                <c:pt idx="3">
                  <c:v>3 уровень</c:v>
                </c:pt>
              </c:strCache>
            </c:strRef>
          </c:cat>
          <c:val>
            <c:numRef>
              <c:f>'[Диаграмма в Microsoft PowerPoint]Лист1'!$B$2:$B$5</c:f>
              <c:numCache>
                <c:formatCode>General</c:formatCode>
                <c:ptCount val="4"/>
                <c:pt idx="0">
                  <c:v>4</c:v>
                </c:pt>
                <c:pt idx="1">
                  <c:v>71</c:v>
                </c:pt>
                <c:pt idx="2">
                  <c:v>21</c:v>
                </c:pt>
                <c:pt idx="3">
                  <c:v>4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108875279479021"/>
          <c:y val="0.38729326775318312"/>
          <c:w val="0.29965198794595155"/>
          <c:h val="0.59019748946246353"/>
        </c:manualLayout>
      </c:layout>
    </c:legend>
    <c:plotVisOnly val="1"/>
    <c:dispBlanksAs val="zero"/>
  </c:chart>
  <c:spPr>
    <a:solidFill>
      <a:schemeClr val="bg2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 1 класс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0 уровень</c:v>
                </c:pt>
                <c:pt idx="1">
                  <c:v>1 уровень</c:v>
                </c:pt>
                <c:pt idx="2">
                  <c:v>2 уровень</c:v>
                </c:pt>
                <c:pt idx="3">
                  <c:v>3 уровень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71</c:v>
                </c:pt>
                <c:pt idx="2">
                  <c:v>21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 класс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0 уровень</c:v>
                </c:pt>
                <c:pt idx="1">
                  <c:v>1 уровень</c:v>
                </c:pt>
                <c:pt idx="2">
                  <c:v>2 уровень</c:v>
                </c:pt>
                <c:pt idx="3">
                  <c:v>3 уровень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52</c:v>
                </c:pt>
                <c:pt idx="3">
                  <c:v>44</c:v>
                </c:pt>
              </c:numCache>
            </c:numRef>
          </c:val>
        </c:ser>
        <c:shape val="box"/>
        <c:axId val="100000512"/>
        <c:axId val="100002048"/>
        <c:axId val="78545344"/>
      </c:bar3DChart>
      <c:catAx>
        <c:axId val="100000512"/>
        <c:scaling>
          <c:orientation val="minMax"/>
        </c:scaling>
        <c:axPos val="b"/>
        <c:tickLblPos val="nextTo"/>
        <c:crossAx val="100002048"/>
        <c:crosses val="autoZero"/>
        <c:auto val="1"/>
        <c:lblAlgn val="ctr"/>
        <c:lblOffset val="100"/>
      </c:catAx>
      <c:valAx>
        <c:axId val="100002048"/>
        <c:scaling>
          <c:orientation val="minMax"/>
        </c:scaling>
        <c:axPos val="l"/>
        <c:majorGridlines/>
        <c:numFmt formatCode="General" sourceLinked="1"/>
        <c:tickLblPos val="nextTo"/>
        <c:crossAx val="100000512"/>
        <c:crosses val="autoZero"/>
        <c:crossBetween val="between"/>
      </c:valAx>
      <c:serAx>
        <c:axId val="78545344"/>
        <c:scaling>
          <c:orientation val="minMax"/>
        </c:scaling>
        <c:axPos val="b"/>
        <c:tickLblPos val="nextTo"/>
        <c:crossAx val="100002048"/>
        <c:crosses val="autoZero"/>
      </c:serAx>
    </c:plotArea>
    <c:legend>
      <c:legendPos val="r"/>
      <c:layout>
        <c:manualLayout>
          <c:xMode val="edge"/>
          <c:yMode val="edge"/>
          <c:x val="0.73715660542432182"/>
          <c:y val="5.452762207733472E-2"/>
          <c:w val="0.13012734519296207"/>
          <c:h val="0.15576397774352119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E6857-A6E9-45D2-8BA1-003B95EDA40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BC1F2-C17F-4D2C-8508-419109512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1348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2DB52-71A8-430F-AD80-8483C6AEBFE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FDA8D-82DC-4002-A3B2-243A4BA52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317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FDA8D-82DC-4002-A3B2-243A4BA52F5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175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803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5835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0437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818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436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736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764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040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623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225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371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CF24F7-8233-41BE-8C2D-E31582F523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FB1ED1-3812-481F-A9F8-35610198F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79512" y="116632"/>
            <a:ext cx="8784976" cy="18722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«МОТИВАЦИЯ МЛАДШИХ ШКОЛЬНИКОВ СРЕДСТВАМИ ИНТЕРАКТИВНЫХ ТЕХНОЛОГИЙ»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1988840"/>
            <a:ext cx="2952328" cy="46775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0"/>
              </a:spcBef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семинар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начальных классов</a:t>
            </a:r>
          </a:p>
          <a:p>
            <a:pPr lvl="0" algn="ctr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spcBef>
                <a:spcPts val="0"/>
              </a:spcBef>
            </a:pP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Джумаевой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spcBef>
                <a:spcPts val="0"/>
              </a:spcBef>
            </a:pP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Гульнары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Тоймухаметовны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7" name="Содержимое 6" descr="C:\Users\Школа\Desktop\муратова\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8094" t="35095" r="48090" b="49976"/>
          <a:stretch>
            <a:fillRect/>
          </a:stretch>
        </p:blipFill>
        <p:spPr bwMode="auto">
          <a:xfrm>
            <a:off x="251520" y="1921204"/>
            <a:ext cx="5191296" cy="474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77122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14144587"/>
              </p:ext>
            </p:extLst>
          </p:nvPr>
        </p:nvGraphicFramePr>
        <p:xfrm>
          <a:off x="251520" y="260648"/>
          <a:ext cx="8733656" cy="6408712"/>
        </p:xfrm>
        <a:graphic>
          <a:graphicData uri="http://schemas.openxmlformats.org/drawingml/2006/table">
            <a:tbl>
              <a:tblPr firstRow="1" firstCol="1" bandRow="1"/>
              <a:tblGrid>
                <a:gridCol w="1728192"/>
                <a:gridCol w="7005464"/>
              </a:tblGrid>
              <a:tr h="1872208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ИНТЕРАКТИВНЫЕ ФОРМЫ      ОБУЧЕНИЯ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27" marR="5942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ЭТАПЫ УРОКА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27" marR="5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536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Самостоятельная работа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 самопроверкой по </a:t>
                      </a: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эталону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Включение </a:t>
                      </a: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систему </a:t>
                      </a: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знаний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повторение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Рефлексия </a:t>
                      </a: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учебной деятельности на </a:t>
                      </a: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уроке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427" marR="5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92023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29614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ПАРАХ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354" r="15044"/>
          <a:stretch>
            <a:fillRect/>
          </a:stretch>
        </p:blipFill>
        <p:spPr bwMode="auto">
          <a:xfrm>
            <a:off x="214282" y="1214422"/>
            <a:ext cx="402019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3399" r="14301"/>
          <a:stretch>
            <a:fillRect/>
          </a:stretch>
        </p:blipFill>
        <p:spPr bwMode="auto">
          <a:xfrm>
            <a:off x="3857620" y="2913395"/>
            <a:ext cx="4714908" cy="366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11289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28701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пользователь\Desktop\Учитель Года\фото к уч года\20160118_1152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8692"/>
          <a:stretch>
            <a:fillRect/>
          </a:stretch>
        </p:blipFill>
        <p:spPr bwMode="auto">
          <a:xfrm>
            <a:off x="1428728" y="1357298"/>
            <a:ext cx="6429420" cy="5071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03728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1643" cy="144016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БРОУНОВСКОЕ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208912" cy="5040559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568728" y="5931058"/>
            <a:ext cx="720080" cy="66629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1073" r="8093"/>
          <a:stretch>
            <a:fillRect/>
          </a:stretch>
        </p:blipFill>
        <p:spPr bwMode="auto">
          <a:xfrm>
            <a:off x="1142976" y="1571612"/>
            <a:ext cx="6753317" cy="469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7093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01208"/>
            <a:ext cx="7775848" cy="936104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«АКВАРИУМ»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19875" b="32007"/>
          <a:stretch>
            <a:fillRect/>
          </a:stretch>
        </p:blipFill>
        <p:spPr bwMode="auto">
          <a:xfrm>
            <a:off x="2000232" y="785794"/>
            <a:ext cx="5214974" cy="4461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3092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20" cy="1484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«ДЕРЕВО РЕШЕНИЙ»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1143000" y="1428736"/>
            <a:ext cx="6400800" cy="2777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514" y="928670"/>
            <a:ext cx="8102482" cy="484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58850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5633864"/>
            <a:ext cx="4752527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«КАРУСЕЛЬ»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684076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7915" r="3996"/>
          <a:stretch>
            <a:fillRect/>
          </a:stretch>
        </p:blipFill>
        <p:spPr bwMode="auto">
          <a:xfrm>
            <a:off x="1214414" y="285728"/>
            <a:ext cx="6357982" cy="54090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9692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3997"/>
            <a:ext cx="9144000" cy="178681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УРОВНЕЙ МОТИВАЦИИ ОБУЧАЮЩИХСЯ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93536877"/>
              </p:ext>
            </p:extLst>
          </p:nvPr>
        </p:nvGraphicFramePr>
        <p:xfrm>
          <a:off x="323528" y="19888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68102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2899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ТЕХНОЛОГИИ ПОМОГАЮТ: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136904" cy="532859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lvl="0" algn="just">
              <a:lnSpc>
                <a:spcPct val="115000"/>
              </a:lnSpc>
              <a:buFont typeface="Wingdings"/>
              <a:buChar char=""/>
            </a:pPr>
            <a:r>
              <a:rPr lang="ru-RU" sz="3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делать учебный процесс разнообразным с точки зрения различных форм и технологий </a:t>
            </a:r>
            <a:r>
              <a:rPr lang="ru-RU" sz="3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обучения; </a:t>
            </a:r>
            <a:endParaRPr lang="ru-RU" sz="3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Wingdings"/>
              <a:buChar char=""/>
            </a:pPr>
            <a:r>
              <a:rPr lang="ru-RU" sz="3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повышать интенсивность учебного процесса;</a:t>
            </a:r>
          </a:p>
          <a:p>
            <a:pPr lvl="0" algn="just">
              <a:lnSpc>
                <a:spcPct val="115000"/>
              </a:lnSpc>
              <a:buFont typeface="Wingdings"/>
              <a:buChar char=""/>
            </a:pPr>
            <a:r>
              <a:rPr lang="ru-RU" sz="3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обеспечивать учебный процесс новыми, ранее недоступными </a:t>
            </a:r>
            <a:r>
              <a:rPr lang="ru-RU" sz="3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материалами;</a:t>
            </a:r>
            <a:endParaRPr lang="ru-RU" sz="3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Wingdings"/>
              <a:buChar char=""/>
            </a:pPr>
            <a:r>
              <a:rPr lang="ru-RU" sz="3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вовлекать пассивных детей в процесс обучения, делать его для них понятным и привлекательным;</a:t>
            </a:r>
          </a:p>
          <a:p>
            <a:pPr lvl="0" algn="just">
              <a:lnSpc>
                <a:spcPct val="115000"/>
              </a:lnSpc>
              <a:buFont typeface="Wingdings"/>
              <a:buChar char=""/>
            </a:pPr>
            <a:r>
              <a:rPr lang="ru-RU" sz="3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структурировать самостоятельную работу обучающихся;</a:t>
            </a:r>
          </a:p>
          <a:p>
            <a:pPr lvl="0" algn="just">
              <a:lnSpc>
                <a:spcPct val="115000"/>
              </a:lnSpc>
              <a:buFont typeface="Wingdings"/>
              <a:buChar char=""/>
            </a:pPr>
            <a:r>
              <a:rPr lang="ru-RU" sz="3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обеспечивать моментальную обратную связь;</a:t>
            </a:r>
          </a:p>
          <a:p>
            <a:pPr lvl="0" algn="just">
              <a:lnSpc>
                <a:spcPct val="115000"/>
              </a:lnSpc>
              <a:buFont typeface="Wingdings"/>
              <a:buChar char=""/>
            </a:pPr>
            <a:r>
              <a:rPr lang="ru-RU" sz="3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объективно оценивать действия учащихся;</a:t>
            </a:r>
          </a:p>
          <a:p>
            <a:pPr lvl="0" algn="just">
              <a:lnSpc>
                <a:spcPct val="115000"/>
              </a:lnSpc>
              <a:buFont typeface="Wingdings"/>
              <a:buChar char=""/>
            </a:pPr>
            <a:r>
              <a:rPr lang="ru-RU" sz="3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реализовывать </a:t>
            </a:r>
            <a:r>
              <a:rPr lang="ru-RU" sz="3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личностно-ориентированный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3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</a:t>
            </a:r>
            <a:r>
              <a:rPr lang="ru-RU" sz="3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дифференцированный подходы в </a:t>
            </a:r>
            <a:r>
              <a:rPr lang="ru-RU" sz="3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обучении</a:t>
            </a:r>
            <a:r>
              <a:rPr lang="ru-RU" sz="3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69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368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нтерактивное </a:t>
            </a:r>
            <a:r>
              <a:rPr lang="ru-RU" sz="4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учителя и ученика безгранично</a:t>
            </a:r>
          </a:p>
        </p:txBody>
      </p:sp>
      <p:pic>
        <p:nvPicPr>
          <p:cNvPr id="6" name="Рисунок 5" descr="C:\Users\Школа\Desktop\грамоты\00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325278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C:\Users\Школа\Desktop\грамоты\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601"/>
          <a:stretch>
            <a:fillRect/>
          </a:stretch>
        </p:blipFill>
        <p:spPr bwMode="auto">
          <a:xfrm>
            <a:off x="5143504" y="1428736"/>
            <a:ext cx="38211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Школа\Desktop\грамоты\001 (4).jpg"/>
          <p:cNvPicPr>
            <a:picLocks noChangeAspect="1" noChangeArrowheads="1"/>
          </p:cNvPicPr>
          <p:nvPr/>
        </p:nvPicPr>
        <p:blipFill>
          <a:blip r:embed="rId4"/>
          <a:srcRect b="48969"/>
          <a:stretch>
            <a:fillRect/>
          </a:stretch>
        </p:blipFill>
        <p:spPr bwMode="auto">
          <a:xfrm>
            <a:off x="1714480" y="3929066"/>
            <a:ext cx="363855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пользователь\Desktop\Сертификат проекта infourok.ru № ДВ-3503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2357430"/>
            <a:ext cx="2786081" cy="3914120"/>
          </a:xfrm>
          <a:prstGeom prst="rect">
            <a:avLst/>
          </a:prstGeom>
          <a:noFill/>
        </p:spPr>
      </p:pic>
      <p:pic>
        <p:nvPicPr>
          <p:cNvPr id="7171" name="Picture 3" descr="C:\Users\пользователь\Desktop\Сертификат проекта infourok.ru № ДВ-3503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2428868"/>
            <a:ext cx="2684782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759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ченые научились читать мысли по глазам - Наука и техника на Новостей.COM"/>
          <p:cNvPicPr/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lum bright="44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932040" cy="5373216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Понимаешь,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Я -  учитель!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Видишь, я вхожу, волнуясь в класс.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Это мне решили поручить их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20 душ и 40 глаз…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081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ребёнок успешен! </a:t>
            </a:r>
            <a:endParaRPr lang="ru-RU" sz="4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15616" y="5589240"/>
            <a:ext cx="6163072" cy="1008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8988" t="7384" r="15742"/>
          <a:stretch>
            <a:fillRect/>
          </a:stretch>
        </p:blipFill>
        <p:spPr bwMode="auto">
          <a:xfrm>
            <a:off x="1142976" y="1071546"/>
            <a:ext cx="6929486" cy="553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5026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79512" y="1484132"/>
            <a:ext cx="8315201" cy="51852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обновлением </a:t>
            </a:r>
            <a:r>
              <a:rPr lang="ru-RU" sz="3200" b="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</a:t>
            </a:r>
            <a:r>
              <a:rPr lang="ru-RU" sz="3200" b="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обучения;</a:t>
            </a:r>
            <a:br>
              <a:rPr lang="ru-RU" sz="3200" b="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постановкой </a:t>
            </a:r>
            <a:r>
              <a:rPr lang="ru-RU" sz="3200" b="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 формирования у школьников приемов самостоятельного приобретения знаний и познавательных </a:t>
            </a:r>
            <a:r>
              <a:rPr lang="ru-RU" sz="3200" b="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интересов;</a:t>
            </a:r>
            <a:br>
              <a:rPr lang="ru-RU" sz="3200" b="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формирования </a:t>
            </a:r>
            <a:r>
              <a:rPr lang="ru-RU" sz="3200" b="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компетентностей, активной жизненной позиции.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60693"/>
            <a:ext cx="8784975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</a:t>
            </a:r>
          </a:p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ОБУСЛОВЛЕНА: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06896"/>
            <a:ext cx="82296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ПРИЧИНЫ,ОПРЕДЕЛЯЮЩИЕ УРОВЕНЬ РАЗВИТИЯ МОТИВАЦИИ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51520" y="1600200"/>
            <a:ext cx="7920880" cy="470912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построение образовательной системы,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которой осуществляется учебная деятельность;</a:t>
            </a:r>
          </a:p>
          <a:p>
            <a:pPr lvl="0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организация образовательного процесса;</a:t>
            </a:r>
          </a:p>
          <a:p>
            <a:pPr lvl="0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субъектные особенности обучающегося (возраст, пол, интеллектуальное развитие, способности, уровень притязаний, самооценка, взаимодействие с другими и т. д.); </a:t>
            </a:r>
          </a:p>
          <a:p>
            <a:pPr lvl="0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субъектные особенности педагога, прежде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система его отношений с учеником;</a:t>
            </a:r>
          </a:p>
          <a:p>
            <a:pPr lvl="0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учебного предмета;</a:t>
            </a:r>
          </a:p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8" descr="C:\Users\Школа\Desktop\муратова\001.jpg"/>
          <p:cNvPicPr>
            <a:picLocks noChangeAspect="1" noChangeArrowheads="1"/>
          </p:cNvPicPr>
          <p:nvPr/>
        </p:nvPicPr>
        <p:blipFill>
          <a:blip r:embed="rId2" cstate="print"/>
          <a:srcRect l="22823" t="21565" r="29716" b="27425"/>
          <a:stretch>
            <a:fillRect/>
          </a:stretch>
        </p:blipFill>
        <p:spPr bwMode="auto">
          <a:xfrm>
            <a:off x="6641730" y="4365104"/>
            <a:ext cx="2263996" cy="235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5315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368152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208912" cy="5112568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5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5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5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школьника </a:t>
            </a:r>
            <a:r>
              <a:rPr lang="ru-RU" sz="5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положительную </a:t>
            </a:r>
            <a:r>
              <a:rPr lang="ru-RU" sz="5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мотивацию </a:t>
            </a:r>
            <a:r>
              <a:rPr lang="ru-RU" sz="5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5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учению</a:t>
            </a:r>
          </a:p>
          <a:p>
            <a:pPr marL="0" indent="0" algn="ctr">
              <a:buNone/>
            </a:pPr>
            <a:r>
              <a:rPr lang="ru-RU" sz="5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</a:t>
            </a:r>
            <a:r>
              <a:rPr lang="ru-RU" sz="5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интерактивных </a:t>
            </a:r>
            <a:r>
              <a:rPr lang="ru-RU" sz="5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endParaRPr lang="ru-RU" sz="5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989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484784"/>
            <a:ext cx="8712968" cy="52565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КАЧЕСТВЕННЫЙ АНАЛИЗ РЕЗУЛЬТАТОВ ОБУЧАЮЩИХСЯ ПО МЕТОДИКЕ Т.А.НЕЖНОВОЙ «БЕСЕДА О ШКОЛЕ»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837719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9828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900" y="188639"/>
            <a:ext cx="5177588" cy="180019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Inter + act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38437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3384376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900" y="1988838"/>
            <a:ext cx="5105580" cy="43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3482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646" y="188640"/>
            <a:ext cx="8741841" cy="144016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технология –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содержательная техника реализации учебного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(Беспалько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П.)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9512" y="1628800"/>
            <a:ext cx="8640960" cy="514116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32" name="Picture 8" descr="C:\Users\НБУ2\AppData\Local\Microsoft\Windows\Temporary Internet Files\Content.IE5\UVABTJQF\MC9004241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49081"/>
            <a:ext cx="2880320" cy="24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лако 14"/>
          <p:cNvSpPr/>
          <p:nvPr/>
        </p:nvSpPr>
        <p:spPr>
          <a:xfrm>
            <a:off x="4860032" y="1898858"/>
            <a:ext cx="4176464" cy="27542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ОБУЧЕНИЯ</a:t>
            </a:r>
          </a:p>
          <a:p>
            <a:pPr algn="ctr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Облако 15"/>
          <p:cNvSpPr/>
          <p:nvPr/>
        </p:nvSpPr>
        <p:spPr>
          <a:xfrm>
            <a:off x="323528" y="1898858"/>
            <a:ext cx="4176464" cy="27542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ОБУЧЕНИЯ</a:t>
            </a:r>
          </a:p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4067944" y="1628800"/>
            <a:ext cx="1584176" cy="7920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951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ИНТЕРАКТИВНОСТЬ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82074858"/>
              </p:ext>
            </p:extLst>
          </p:nvPr>
        </p:nvGraphicFramePr>
        <p:xfrm>
          <a:off x="0" y="1230573"/>
          <a:ext cx="9180512" cy="5645165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188326"/>
                <a:gridCol w="4992186"/>
              </a:tblGrid>
              <a:tr h="963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Формы интерактивного обучения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Технологии интерактивного обучения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63709">
                <a:tc>
                  <a:txBody>
                    <a:bodyPr/>
                    <a:lstStyle/>
                    <a:p>
                      <a:pPr marL="8001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Работа в парах (статичных или парах сменного состава)</a:t>
                      </a:r>
                    </a:p>
                    <a:p>
                      <a:pPr marL="8001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Ротационные (сменные) тройки</a:t>
                      </a:r>
                    </a:p>
                    <a:p>
                      <a:pPr marL="8001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Работа в малых группах</a:t>
                      </a:r>
                    </a:p>
                    <a:p>
                      <a:pPr marL="8001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«Броуновское движение»</a:t>
                      </a:r>
                    </a:p>
                    <a:p>
                      <a:pPr marL="8001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«Карусель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Незаконченное</a:t>
                      </a:r>
                      <a:r>
                        <a:rPr lang="ru-RU" sz="23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предложение</a:t>
                      </a: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8001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«Аквариум»</a:t>
                      </a:r>
                    </a:p>
                    <a:p>
                      <a:pPr marL="8001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«Мозговой штурм»</a:t>
                      </a:r>
                    </a:p>
                    <a:p>
                      <a:pPr marL="8001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«Дерево решений»</a:t>
                      </a:r>
                    </a:p>
                    <a:p>
                      <a:pPr marL="8001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«Суд от своего имени»</a:t>
                      </a:r>
                    </a:p>
                    <a:p>
                      <a:pPr marL="8001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«Групповой рассказ»</a:t>
                      </a:r>
                    </a:p>
                    <a:p>
                      <a:pPr marL="8001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«Займи позицию»</a:t>
                      </a:r>
                    </a:p>
                    <a:p>
                      <a:pPr marL="8001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«Рефлексивная дискуссия»</a:t>
                      </a:r>
                    </a:p>
                    <a:p>
                      <a:pPr marL="8001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«Телеграмма»</a:t>
                      </a:r>
                    </a:p>
                    <a:p>
                      <a:pPr marL="8001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Ролевая (деловая) игра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50616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1761</TotalTime>
  <Words>286</Words>
  <Application>Microsoft Office PowerPoint</Application>
  <PresentationFormat>Экран (4:3)</PresentationFormat>
  <Paragraphs>82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Воздушный поток</vt:lpstr>
      <vt:lpstr>1_Воздушный поток</vt:lpstr>
      <vt:lpstr>   </vt:lpstr>
      <vt:lpstr>Понимаешь, папа,  Я -  учитель! Видишь, я вхожу, волнуясь в класс. Это мне решили поручить их 20 душ и 40 глаз…</vt:lpstr>
      <vt:lpstr>- обновлением содержания обучения;  - постановкой задач формирования у школьников приемов самостоятельного приобретения знаний и познавательных интересов;  - формирования социальных компетентностей, активной жизненной позиции.</vt:lpstr>
      <vt:lpstr>ПРИЧИНЫ,ОПРЕДЕЛЯЮЩИЕ УРОВЕНЬ РАЗВИТИЯ МОТИВАЦИИ</vt:lpstr>
      <vt:lpstr>ЦЕЛЬ РАБОТЫ:</vt:lpstr>
      <vt:lpstr>Слайд 6</vt:lpstr>
      <vt:lpstr>       Inter + act </vt:lpstr>
      <vt:lpstr>Педагогическая технология –  содержательная техника реализации учебного процесса                                                   (Беспалько В. П.)</vt:lpstr>
      <vt:lpstr>ИНТЕРАКТИВНОСТЬ</vt:lpstr>
      <vt:lpstr>Слайд 10</vt:lpstr>
      <vt:lpstr>РАБОТА В ПАРАХ</vt:lpstr>
      <vt:lpstr>РЕФЛЕКСИЯ</vt:lpstr>
      <vt:lpstr>БРОУНОВСКОЕ ДВИЖЕНИЕ</vt:lpstr>
      <vt:lpstr>ТЕХНОЛОГИЯ «АКВАРИУМ»</vt:lpstr>
      <vt:lpstr>«ДЕРЕВО РЕШЕНИЙ»</vt:lpstr>
      <vt:lpstr>«КАРУСЕЛЬ»</vt:lpstr>
      <vt:lpstr> СРАВНИТЕЛЬНЫЙ АНАЛИЗ УРОВНЕЙ МОТИВАЦИИ ОБУЧАЮЩИХСЯ </vt:lpstr>
      <vt:lpstr>ИНТЕРАКТИВНЫЕ ТЕХНОЛОГИИ ПОМОГАЮТ:</vt:lpstr>
      <vt:lpstr>Интерактивное творчество учителя и ученика безгранично</vt:lpstr>
      <vt:lpstr>Каждый ребёнок успешен!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НБУ2</dc:creator>
  <cp:lastModifiedBy>пользователь</cp:lastModifiedBy>
  <cp:revision>147</cp:revision>
  <dcterms:created xsi:type="dcterms:W3CDTF">2014-10-31T06:48:19Z</dcterms:created>
  <dcterms:modified xsi:type="dcterms:W3CDTF">2016-01-18T09:17:03Z</dcterms:modified>
</cp:coreProperties>
</file>